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1"/>
  </p:notesMasterIdLst>
  <p:handoutMasterIdLst>
    <p:handoutMasterId r:id="rId52"/>
  </p:handoutMasterIdLst>
  <p:sldIdLst>
    <p:sldId id="413" r:id="rId2"/>
    <p:sldId id="275" r:id="rId3"/>
    <p:sldId id="410" r:id="rId4"/>
    <p:sldId id="383" r:id="rId5"/>
    <p:sldId id="435" r:id="rId6"/>
    <p:sldId id="432" r:id="rId7"/>
    <p:sldId id="411" r:id="rId8"/>
    <p:sldId id="354" r:id="rId9"/>
    <p:sldId id="304" r:id="rId10"/>
    <p:sldId id="433" r:id="rId11"/>
    <p:sldId id="434" r:id="rId12"/>
    <p:sldId id="406" r:id="rId13"/>
    <p:sldId id="261" r:id="rId14"/>
    <p:sldId id="416" r:id="rId15"/>
    <p:sldId id="310" r:id="rId16"/>
    <p:sldId id="266" r:id="rId17"/>
    <p:sldId id="414" r:id="rId18"/>
    <p:sldId id="271" r:id="rId19"/>
    <p:sldId id="417" r:id="rId20"/>
    <p:sldId id="445" r:id="rId21"/>
    <p:sldId id="426" r:id="rId22"/>
    <p:sldId id="436" r:id="rId23"/>
    <p:sldId id="367" r:id="rId24"/>
    <p:sldId id="429" r:id="rId25"/>
    <p:sldId id="369" r:id="rId26"/>
    <p:sldId id="427" r:id="rId27"/>
    <p:sldId id="418" r:id="rId28"/>
    <p:sldId id="287" r:id="rId29"/>
    <p:sldId id="286" r:id="rId30"/>
    <p:sldId id="430" r:id="rId31"/>
    <p:sldId id="290" r:id="rId32"/>
    <p:sldId id="419" r:id="rId33"/>
    <p:sldId id="319" r:id="rId34"/>
    <p:sldId id="420" r:id="rId35"/>
    <p:sldId id="439" r:id="rId36"/>
    <p:sldId id="440" r:id="rId37"/>
    <p:sldId id="441" r:id="rId38"/>
    <p:sldId id="442" r:id="rId39"/>
    <p:sldId id="443" r:id="rId40"/>
    <p:sldId id="421" r:id="rId41"/>
    <p:sldId id="422" r:id="rId42"/>
    <p:sldId id="437" r:id="rId43"/>
    <p:sldId id="438" r:id="rId44"/>
    <p:sldId id="423" r:id="rId45"/>
    <p:sldId id="298" r:id="rId46"/>
    <p:sldId id="424" r:id="rId47"/>
    <p:sldId id="300" r:id="rId48"/>
    <p:sldId id="425" r:id="rId49"/>
    <p:sldId id="408" r:id="rId50"/>
  </p:sldIdLst>
  <p:sldSz cx="9144000" cy="6858000" type="screen4x3"/>
  <p:notesSz cx="7010400" cy="9296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lff" initials="EW" lastIdx="0" clrIdx="0">
    <p:extLst>
      <p:ext uri="{19B8F6BF-5375-455C-9EA6-DF929625EA0E}">
        <p15:presenceInfo xmlns:p15="http://schemas.microsoft.com/office/powerpoint/2012/main" userId="S-1-5-21-2686267747-1431384770-4197053358-1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6EE"/>
    <a:srgbClr val="BFE2EB"/>
    <a:srgbClr val="D0EDF0"/>
    <a:srgbClr val="D0E8F0"/>
    <a:srgbClr val="B2E4EC"/>
    <a:srgbClr val="B7E2EB"/>
    <a:srgbClr val="B8E5EA"/>
    <a:srgbClr val="C8E4EE"/>
    <a:srgbClr val="D8EAF2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3772" autoAdjust="0"/>
  </p:normalViewPr>
  <p:slideViewPr>
    <p:cSldViewPr>
      <p:cViewPr varScale="1">
        <p:scale>
          <a:sx n="103" d="100"/>
          <a:sy n="103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1srv\users$\ew\Direktion\Fusioner\2%20parter\3.runde\&#216;konomi%202018\Kopi%20af%20Kopi%20af%20opdateret%20samlet%20budget%2006072018%20v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Prisudvikling for et standardhus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 Estimeret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samlet!$N$24:$R$24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 formatCode="0_ ;\-0\ ">
                  <c:v>2022</c:v>
                </c:pt>
              </c:numCache>
            </c:numRef>
          </c:cat>
          <c:val>
            <c:numRef>
              <c:f>samlet!$N$25:$R$25</c:f>
              <c:numCache>
                <c:formatCode>#,##0</c:formatCode>
                <c:ptCount val="5"/>
                <c:pt idx="0">
                  <c:v>11317.800000000003</c:v>
                </c:pt>
                <c:pt idx="1">
                  <c:v>11602.875000000002</c:v>
                </c:pt>
                <c:pt idx="2">
                  <c:v>12621.000000000002</c:v>
                </c:pt>
                <c:pt idx="3">
                  <c:v>12213.75</c:v>
                </c:pt>
                <c:pt idx="4">
                  <c:v>12050.85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3A-4EB7-859E-078A74B1CAB6}"/>
            </c:ext>
          </c:extLst>
        </c:ser>
        <c:ser>
          <c:idx val="2"/>
          <c:order val="1"/>
          <c:tx>
            <c:v>Realiseret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samlet!$N$24:$R$24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 formatCode="0_ ;\-0\ ">
                  <c:v>2022</c:v>
                </c:pt>
              </c:numCache>
            </c:numRef>
          </c:cat>
          <c:val>
            <c:numRef>
              <c:f>samlet!$N$26:$R$26</c:f>
              <c:numCache>
                <c:formatCode>#,##0</c:formatCode>
                <c:ptCount val="5"/>
                <c:pt idx="1">
                  <c:v>11512</c:v>
                </c:pt>
                <c:pt idx="2">
                  <c:v>11512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3A-4EB7-859E-078A74B1C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858192"/>
        <c:axId val="456858520"/>
      </c:lineChart>
      <c:catAx>
        <c:axId val="4568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56858520"/>
        <c:crosses val="autoZero"/>
        <c:auto val="1"/>
        <c:lblAlgn val="ctr"/>
        <c:lblOffset val="100"/>
        <c:noMultiLvlLbl val="0"/>
      </c:catAx>
      <c:valAx>
        <c:axId val="456858520"/>
        <c:scaling>
          <c:orientation val="minMax"/>
          <c:max val="13500"/>
          <c:min val="10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Kroner/år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5685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97AC1099-1673-417D-AC31-F20575BE8A1B}" type="datetimeFigureOut">
              <a:rPr lang="da-DK" smtClean="0"/>
              <a:t>12-08-2020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8ED3B6F9-F91A-462A-A026-052B472814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83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081D0DA3-F8E8-4A1E-8583-4782AAEB56AB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DD92544E-117E-4FA8-B7B0-D97EB86AE81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130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544E-117E-4FA8-B7B0-D97EB86AE819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70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14C4-7C31-422B-9F10-2BF6A009B011}" type="slidenum">
              <a:rPr lang="da-DK" smtClean="0"/>
              <a:t>20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771EE78-DEF4-4A04-BA09-68CE72348154}" type="datetime1">
              <a:rPr lang="da-DK" smtClean="0"/>
              <a:t>12-08-2020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51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14C4-7C31-422B-9F10-2BF6A009B011}" type="slidenum">
              <a:rPr lang="da-DK" smtClean="0"/>
              <a:t>21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771EE78-DEF4-4A04-BA09-68CE72348154}" type="datetime1">
              <a:rPr lang="da-DK" smtClean="0"/>
              <a:t>12-08-2020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07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da-DK"/>
          </a:p>
        </p:txBody>
      </p:sp>
      <p:sp>
        <p:nvSpPr>
          <p:cNvPr id="1741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32C1A-8BA7-42F2-86BF-AB3328CA94A8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da-DK" dirty="0"/>
          </a:p>
        </p:txBody>
      </p:sp>
      <p:sp>
        <p:nvSpPr>
          <p:cNvPr id="18436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3E3697-7E14-4099-ACB7-AD99B580704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Ændret til et logo der er mere tydelig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544E-117E-4FA8-B7B0-D97EB86AE819}" type="slidenum">
              <a:rPr lang="da-DK" smtClean="0"/>
              <a:pPr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35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544E-117E-4FA8-B7B0-D97EB86AE819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39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544E-117E-4FA8-B7B0-D97EB86AE819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464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Stort P i overskriften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544E-117E-4FA8-B7B0-D97EB86AE819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84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544E-117E-4FA8-B7B0-D97EB86AE819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40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8C4AC-C349-4C69-B72A-BE25FC10BFE3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Skrifttypen er svær at læse. Du har tidligere anvendt Ariel.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544E-117E-4FA8-B7B0-D97EB86AE819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3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bruger du en tredje skrifttype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544E-117E-4FA8-B7B0-D97EB86AE819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81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Ny vægt der er mere skarp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544E-117E-4FA8-B7B0-D97EB86AE819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132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74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58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08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99B7-252A-4275-8522-85D283114FCB}" type="datetime1">
              <a:rPr lang="da-DK"/>
              <a:pPr>
                <a:defRPr/>
              </a:pPr>
              <a:t>12-08-2020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A9D8-A8D4-42DB-B1FA-F83E8E88702C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325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D930-4A7F-42F1-B01B-C77C8BA23BF4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96000" y="1123201"/>
            <a:ext cx="8352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396000" y="298800"/>
            <a:ext cx="8352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4926" y="6555600"/>
            <a:ext cx="16430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</a:rPr>
              <a:t>©</a:t>
            </a:r>
            <a:r>
              <a:rPr lang="en-GB" sz="700" baseline="0" dirty="0">
                <a:solidFill>
                  <a:schemeClr val="tx2"/>
                </a:solidFill>
              </a:rPr>
              <a:t> 2014 Deloitte</a:t>
            </a:r>
            <a:endParaRPr lang="en-GB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2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09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38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57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91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91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78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3526-72F9-417B-BCB1-7A713B7A4878}" type="datetimeFigureOut">
              <a:rPr lang="da-DK" smtClean="0"/>
              <a:pPr/>
              <a:t>12-08-2020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3419-B843-4D45-9AAA-5B3D08D589B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28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dk/url?sa=i&amp;rct=j&amp;q=&amp;esrc=s&amp;source=images&amp;cd=&amp;cad=rja&amp;uact=8&amp;docid=OgXKwQAANnHHtM&amp;tbnid=Pr2-x9HXlzHHnM:&amp;ved=0CAUQjRw&amp;url=http://www.nemmehjemmesider.dk/userAdmin/skiftBaggrundsbillede.asp?farveTema=green-skin&amp;design=3&amp;kat=farve&amp;ei=ZoI0U8eJG4b-ygP24oHoDg&amp;bvm=bv.63808443,d.bGQ&amp;psig=AFQjCNEBO2g1WHdU-YZ7c6svCJReQVbT6Q&amp;ust=139603653931158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5060"/>
            <a:ext cx="9150718" cy="492294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C1537AC-DF5D-459B-9210-DCC81BE81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62" y="116632"/>
            <a:ext cx="2058438" cy="12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4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Biomasse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A828447-BF4A-4E77-A4B0-496D2EC34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841E637-E0BC-46CB-B94F-BC9CD7374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039" y="4217762"/>
            <a:ext cx="4998881" cy="26058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8DA9474-D58D-46AA-9036-736BEF334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1" y="1618475"/>
            <a:ext cx="4355976" cy="23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 err="1"/>
              <a:t>Geotermi</a:t>
            </a:r>
            <a:endParaRPr lang="da-DK" b="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A828447-BF4A-4E77-A4B0-496D2EC34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953D4D5-1949-488B-957E-F0E2746AA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682552"/>
            <a:ext cx="4503788" cy="2865489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0A9FD4D-1018-4744-964B-8F13402F31E8}"/>
              </a:ext>
            </a:extLst>
          </p:cNvPr>
          <p:cNvSpPr/>
          <p:nvPr/>
        </p:nvSpPr>
        <p:spPr>
          <a:xfrm>
            <a:off x="3203848" y="377538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B7FE7B40-EF48-439B-A534-A7AEA2C0A0D5}"/>
              </a:ext>
            </a:extLst>
          </p:cNvPr>
          <p:cNvCxnSpPr>
            <a:cxnSpLocks/>
          </p:cNvCxnSpPr>
          <p:nvPr/>
        </p:nvCxnSpPr>
        <p:spPr>
          <a:xfrm>
            <a:off x="3563848" y="4020476"/>
            <a:ext cx="1348905" cy="70376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823B0F42-4783-4DBC-AA7D-40DAF0AD6F6C}"/>
              </a:ext>
            </a:extLst>
          </p:cNvPr>
          <p:cNvSpPr txBox="1"/>
          <p:nvPr/>
        </p:nvSpPr>
        <p:spPr>
          <a:xfrm>
            <a:off x="4987853" y="4377193"/>
            <a:ext cx="301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Brøndafslutning designet til </a:t>
            </a:r>
          </a:p>
          <a:p>
            <a:r>
              <a:rPr lang="da-DK" dirty="0"/>
              <a:t>større dybde medfører det</a:t>
            </a:r>
          </a:p>
          <a:p>
            <a:r>
              <a:rPr lang="da-DK" dirty="0"/>
              <a:t>anvendte sand i foringen giver</a:t>
            </a:r>
          </a:p>
          <a:p>
            <a:r>
              <a:rPr lang="da-DK" dirty="0"/>
              <a:t> tilstopning</a:t>
            </a:r>
          </a:p>
        </p:txBody>
      </p:sp>
    </p:spTree>
    <p:extLst>
      <p:ext uri="{BB962C8B-B14F-4D97-AF65-F5344CB8AC3E}">
        <p14:creationId xmlns:p14="http://schemas.microsoft.com/office/powerpoint/2010/main" val="380094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Augustenborg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D42D16D-6201-4239-ABFB-445CC872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16F14EC-71B6-4EDF-BD35-8E179150B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57" y="2708920"/>
            <a:ext cx="7212285" cy="242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8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8" y="7409"/>
            <a:ext cx="9144001" cy="6858000"/>
          </a:xfrm>
          <a:prstGeom prst="rect">
            <a:avLst/>
          </a:prstGeom>
        </p:spPr>
      </p:pic>
      <p:pic>
        <p:nvPicPr>
          <p:cNvPr id="5" name="Picture 1030" descr="D:\Dokumenter\Privat\Fjernvarmen\Generalforsamlinger\2010\PowerPoint\foto4you_180908_62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12000" contrast="6000"/>
          </a:blip>
          <a:stretch>
            <a:fillRect/>
          </a:stretch>
        </p:blipFill>
        <p:spPr bwMode="auto">
          <a:xfrm>
            <a:off x="2201857" y="3410063"/>
            <a:ext cx="4740285" cy="3160943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Sønderborg </a:t>
            </a:r>
          </a:p>
          <a:p>
            <a:pPr algn="l"/>
            <a:r>
              <a:rPr lang="da-DK" b="1" dirty="0"/>
              <a:t>Kraftvarmeværk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D40F82B-2BDC-4AA7-9E50-43FF150FE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E2F0A35-FE23-4670-8A5E-687729122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2" y="1734911"/>
            <a:ext cx="7877175" cy="1457325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17368CF1-BFB6-4603-A6B2-8C2D893440CB}"/>
              </a:ext>
            </a:extLst>
          </p:cNvPr>
          <p:cNvSpPr txBox="1"/>
          <p:nvPr/>
        </p:nvSpPr>
        <p:spPr>
          <a:xfrm>
            <a:off x="7236296" y="3131150"/>
            <a:ext cx="11673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/>
              <a:t>Kilde: JydskeVestkysten</a:t>
            </a:r>
          </a:p>
        </p:txBody>
      </p:sp>
    </p:spTree>
    <p:extLst>
      <p:ext uri="{BB962C8B-B14F-4D97-AF65-F5344CB8AC3E}">
        <p14:creationId xmlns:p14="http://schemas.microsoft.com/office/powerpoint/2010/main" val="265139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Bestyrelsen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BB1EA31-A629-4B4A-A003-00D3A4FE256D}"/>
              </a:ext>
            </a:extLst>
          </p:cNvPr>
          <p:cNvSpPr/>
          <p:nvPr/>
        </p:nvSpPr>
        <p:spPr>
          <a:xfrm>
            <a:off x="683568" y="1988841"/>
            <a:ext cx="61744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Repræsentanter for stemmeberettigede i de almene boligorganisationer: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Torben A. Sørensen (næstformand)</a:t>
            </a:r>
            <a:endParaRPr lang="da-DK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Erling Jürgensen</a:t>
            </a:r>
            <a:endParaRPr lang="da-DK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latin typeface="Calibri Light" panose="020F0302020204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da-DK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Repræsentanter for stemmeberettigede udenfor de almene boligorganisationer: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Morten Sommer.</a:t>
            </a:r>
            <a:endParaRPr lang="da-DK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Flemming M. Vestergaard</a:t>
            </a:r>
            <a:endParaRPr lang="da-DK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Adam </a:t>
            </a:r>
            <a:r>
              <a:rPr lang="de-DE" dirty="0" err="1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Vest</a:t>
            </a:r>
            <a:endParaRPr lang="da-DK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Erik P. Andersen</a:t>
            </a:r>
            <a:endParaRPr lang="da-DK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Ole </a:t>
            </a:r>
            <a:r>
              <a:rPr lang="de-DE" dirty="0" err="1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Stenderup</a:t>
            </a:r>
            <a:endParaRPr lang="da-DK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Claus </a:t>
            </a:r>
            <a:r>
              <a:rPr lang="de-DE" dirty="0" err="1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Plum</a:t>
            </a: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de-DE" dirty="0" err="1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formand</a:t>
            </a: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da-DK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5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1156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Bestyrelsens honorar</a:t>
            </a:r>
          </a:p>
        </p:txBody>
      </p:sp>
      <p:sp>
        <p:nvSpPr>
          <p:cNvPr id="8" name="Pladsholder til indhold 8">
            <a:extLst>
              <a:ext uri="{FF2B5EF4-FFF2-40B4-BE49-F238E27FC236}">
                <a16:creationId xmlns:a16="http://schemas.microsoft.com/office/drawing/2014/main" id="{A17AF4F8-44CD-46FA-AB69-2646105F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988840"/>
            <a:ext cx="7704856" cy="4680520"/>
          </a:xfrm>
        </p:spPr>
        <p:txBody>
          <a:bodyPr>
            <a:normAutofit/>
          </a:bodyPr>
          <a:lstStyle/>
          <a:p>
            <a:r>
              <a:rPr lang="da-DK" sz="2800" dirty="0"/>
              <a:t>Samlet honorar  ca. 499 t.kr.</a:t>
            </a:r>
          </a:p>
          <a:p>
            <a:r>
              <a:rPr lang="da-DK" sz="2800" dirty="0"/>
              <a:t>Dækker alle møder inkl. forberedelse</a:t>
            </a:r>
          </a:p>
          <a:p>
            <a:r>
              <a:rPr lang="da-DK" sz="2800" dirty="0"/>
              <a:t>Ud fra aktivitetsniveau og ansvar finder bestyrelsen honoraret rimeligt og dækkende</a:t>
            </a:r>
          </a:p>
          <a:p>
            <a:endParaRPr lang="da-DK" sz="2800" dirty="0"/>
          </a:p>
          <a:p>
            <a:r>
              <a:rPr lang="da-DK" sz="2800" dirty="0"/>
              <a:t>Bestyrelseshonoraret reguleres 1 gang årligt med baggrund i udviklingen i forbrugerprisindeks</a:t>
            </a:r>
          </a:p>
          <a:p>
            <a:pPr marL="0" indent="0">
              <a:buNone/>
            </a:pPr>
            <a:endParaRPr lang="da-DK" sz="28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A28E5A2-1403-4FBD-9854-2D5922435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9" y="-18294"/>
            <a:ext cx="9144001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776771" y="1869944"/>
            <a:ext cx="756084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>
              <a:buClr>
                <a:srgbClr val="006600"/>
              </a:buClr>
              <a:buNone/>
              <a:tabLst>
                <a:tab pos="666750" algn="l"/>
                <a:tab pos="7716838" algn="r"/>
              </a:tabLst>
            </a:pPr>
            <a:r>
              <a:rPr lang="da-DK" dirty="0"/>
              <a:t>Resultat 2019:</a:t>
            </a:r>
          </a:p>
          <a:p>
            <a:pPr marL="0" indent="0">
              <a:buClr>
                <a:srgbClr val="006600"/>
              </a:buClr>
              <a:buNone/>
              <a:tabLst>
                <a:tab pos="666750" algn="l"/>
                <a:tab pos="7716838" algn="r"/>
              </a:tabLst>
            </a:pPr>
            <a:endParaRPr lang="da-DK" dirty="0"/>
          </a:p>
          <a:p>
            <a:pPr marL="0" indent="0">
              <a:buClr>
                <a:srgbClr val="006600"/>
              </a:buClr>
              <a:buNone/>
              <a:tabLst>
                <a:tab pos="666750" algn="l"/>
                <a:tab pos="7716838" algn="r"/>
              </a:tabLst>
            </a:pPr>
            <a:endParaRPr lang="da-DK" dirty="0"/>
          </a:p>
          <a:p>
            <a:pPr marL="0" indent="0">
              <a:buClr>
                <a:srgbClr val="006600"/>
              </a:buClr>
              <a:buNone/>
              <a:tabLst>
                <a:tab pos="666750" algn="l"/>
                <a:tab pos="7716838" algn="r"/>
              </a:tabLst>
            </a:pPr>
            <a:endParaRPr lang="da-DK" dirty="0"/>
          </a:p>
          <a:p>
            <a:pPr marL="0" indent="0">
              <a:buClr>
                <a:srgbClr val="006600"/>
              </a:buClr>
              <a:buNone/>
              <a:tabLst>
                <a:tab pos="666750" algn="l"/>
                <a:tab pos="7716838" algn="r"/>
              </a:tabLst>
            </a:pPr>
            <a:endParaRPr lang="da-DK" dirty="0"/>
          </a:p>
          <a:p>
            <a:pPr marL="0" indent="0">
              <a:buClr>
                <a:srgbClr val="006600"/>
              </a:buClr>
              <a:buNone/>
              <a:tabLst>
                <a:tab pos="666750" algn="l"/>
                <a:tab pos="7716838" algn="r"/>
              </a:tabLst>
            </a:pPr>
            <a:endParaRPr lang="da-DK" dirty="0"/>
          </a:p>
          <a:p>
            <a:pPr marL="0" indent="0">
              <a:buClr>
                <a:srgbClr val="006600"/>
              </a:buClr>
              <a:buNone/>
              <a:tabLst>
                <a:tab pos="666750" algn="l"/>
                <a:tab pos="7716838" algn="r"/>
              </a:tabLst>
            </a:pPr>
            <a:endParaRPr lang="da-DK" dirty="0"/>
          </a:p>
          <a:p>
            <a:pPr marL="0" indent="0">
              <a:buClr>
                <a:srgbClr val="006600"/>
              </a:buClr>
              <a:buNone/>
              <a:tabLst>
                <a:tab pos="666750" algn="l"/>
                <a:tab pos="7716838" algn="r"/>
              </a:tabLst>
            </a:pPr>
            <a:r>
              <a:rPr lang="da-DK" dirty="0"/>
              <a:t>Overført til Budget 2020</a:t>
            </a:r>
          </a:p>
          <a:p>
            <a:pPr marL="0" indent="0">
              <a:buClr>
                <a:srgbClr val="006600"/>
              </a:buClr>
              <a:buNone/>
              <a:tabLst>
                <a:tab pos="666750" algn="l"/>
                <a:tab pos="7716838" algn="r"/>
              </a:tabLst>
            </a:pPr>
            <a:endParaRPr lang="da-DK" sz="2000" i="1" u="sng" dirty="0">
              <a:solidFill>
                <a:srgbClr val="008000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9959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Resultat og budget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A434C16-CCBF-4D34-BCD6-C17A03FAF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2" name="Picture 6" descr="Contractor Pleads Guilty to RRP Violations – DWM Magazine">
            <a:extLst>
              <a:ext uri="{FF2B5EF4-FFF2-40B4-BE49-F238E27FC236}">
                <a16:creationId xmlns:a16="http://schemas.microsoft.com/office/drawing/2014/main" id="{26C2FD17-D4FD-424A-AB8F-86ECD22F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397"/>
            <a:ext cx="4431649" cy="31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7D6DC12-1E76-40A6-A3D3-105F8748B31E}"/>
              </a:ext>
            </a:extLst>
          </p:cNvPr>
          <p:cNvSpPr txBox="1"/>
          <p:nvPr/>
        </p:nvSpPr>
        <p:spPr>
          <a:xfrm>
            <a:off x="5789845" y="4486072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12,5 mio. kr.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E4BDCA8-6804-4C73-9D25-BC25D01ABADD}"/>
              </a:ext>
            </a:extLst>
          </p:cNvPr>
          <p:cNvSpPr txBox="1"/>
          <p:nvPr/>
        </p:nvSpPr>
        <p:spPr>
          <a:xfrm>
            <a:off x="5857973" y="4732293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Indtægter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06F3B97-7924-46D1-AB6B-AD3E7E53D6DA}"/>
              </a:ext>
            </a:extLst>
          </p:cNvPr>
          <p:cNvSpPr txBox="1"/>
          <p:nvPr/>
        </p:nvSpPr>
        <p:spPr>
          <a:xfrm>
            <a:off x="3000709" y="4118883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Udgifter</a:t>
            </a:r>
          </a:p>
        </p:txBody>
      </p:sp>
    </p:spTree>
    <p:extLst>
      <p:ext uri="{BB962C8B-B14F-4D97-AF65-F5344CB8AC3E}">
        <p14:creationId xmlns:p14="http://schemas.microsoft.com/office/powerpoint/2010/main" val="421921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9" y="49452"/>
            <a:ext cx="9144001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52ED0CF6-AAFA-4DB2-A38C-33AA24E0F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644" y="1909722"/>
            <a:ext cx="6408712" cy="4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emmehjemmesider.dk/designs/rtthemesmooth/images/assets/lightgreenabstra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773578" y="1700808"/>
            <a:ext cx="75968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4000" b="1" dirty="0">
                <a:solidFill>
                  <a:srgbClr val="C00000"/>
                </a:solidFill>
              </a:rPr>
              <a:t>Tak for et godt fjernvarme år til forbrugere og samarbejdspartnere</a:t>
            </a:r>
          </a:p>
          <a:p>
            <a:pPr algn="ctr"/>
            <a:endParaRPr lang="da-DK" sz="4000" b="1" dirty="0">
              <a:solidFill>
                <a:srgbClr val="2929A3"/>
              </a:solidFill>
            </a:endParaRPr>
          </a:p>
          <a:p>
            <a:pPr algn="ctr"/>
            <a:r>
              <a:rPr lang="da-DK" sz="4000" b="1" dirty="0">
                <a:solidFill>
                  <a:srgbClr val="2929A3"/>
                </a:solidFill>
              </a:rPr>
              <a:t>Tak til vores ansatte for en</a:t>
            </a:r>
            <a:br>
              <a:rPr lang="da-DK" sz="4000" b="1" dirty="0">
                <a:solidFill>
                  <a:srgbClr val="2929A3"/>
                </a:solidFill>
              </a:rPr>
            </a:br>
            <a:r>
              <a:rPr lang="da-DK" sz="4000" b="1" dirty="0">
                <a:solidFill>
                  <a:srgbClr val="2929A3"/>
                </a:solidFill>
              </a:rPr>
              <a:t>god og forbrugervenlig indsats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382331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0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3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68" y="0"/>
            <a:ext cx="9144001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9959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Selskabsopbygning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FE4C764-7B4D-4236-A161-11ADDA344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19CCD232-9B6B-489C-AA24-DEB3C567469C}"/>
              </a:ext>
            </a:extLst>
          </p:cNvPr>
          <p:cNvSpPr txBox="1"/>
          <p:nvPr/>
        </p:nvSpPr>
        <p:spPr>
          <a:xfrm>
            <a:off x="3059832" y="1861213"/>
            <a:ext cx="45826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400" dirty="0">
                <a:latin typeface="Corbel Light" panose="020B0303020204020204" pitchFamily="34" charset="0"/>
              </a:rPr>
              <a:t>Koncernen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C4850720-2677-40C0-A9C0-907DC5330CAA}"/>
              </a:ext>
            </a:extLst>
          </p:cNvPr>
          <p:cNvSpPr/>
          <p:nvPr/>
        </p:nvSpPr>
        <p:spPr>
          <a:xfrm>
            <a:off x="2267744" y="2708920"/>
            <a:ext cx="4104456" cy="38572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03200" sx="102000" sy="102000" algn="ctr" rotWithShape="0">
              <a:schemeClr val="bg1">
                <a:lumMod val="5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2103496E-005C-4E3E-A352-ED53D0C4EBDC}"/>
              </a:ext>
            </a:extLst>
          </p:cNvPr>
          <p:cNvSpPr/>
          <p:nvPr/>
        </p:nvSpPr>
        <p:spPr>
          <a:xfrm>
            <a:off x="2791376" y="3236405"/>
            <a:ext cx="3024336" cy="2799054"/>
          </a:xfrm>
          <a:prstGeom prst="roundRect">
            <a:avLst/>
          </a:prstGeom>
          <a:solidFill>
            <a:srgbClr val="CAE6E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925CC574-A34C-4AA0-8664-94A1B367D32E}"/>
              </a:ext>
            </a:extLst>
          </p:cNvPr>
          <p:cNvSpPr/>
          <p:nvPr/>
        </p:nvSpPr>
        <p:spPr>
          <a:xfrm>
            <a:off x="3090176" y="3708351"/>
            <a:ext cx="246784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ACD6BC3-1311-430A-9C88-905D55E818C6}"/>
              </a:ext>
            </a:extLst>
          </p:cNvPr>
          <p:cNvSpPr txBox="1"/>
          <p:nvPr/>
        </p:nvSpPr>
        <p:spPr>
          <a:xfrm>
            <a:off x="3148448" y="3729546"/>
            <a:ext cx="246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Sønderborg Fjernvarme A.m.b.a</a:t>
            </a:r>
            <a:r>
              <a:rPr lang="da-DK" sz="1200" dirty="0"/>
              <a:t>.</a:t>
            </a:r>
          </a:p>
          <a:p>
            <a:pPr algn="ctr"/>
            <a:r>
              <a:rPr lang="da-DK" sz="1200" dirty="0"/>
              <a:t>Moderselskab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19DDFA7D-5AD9-4253-B126-C49449963E98}"/>
              </a:ext>
            </a:extLst>
          </p:cNvPr>
          <p:cNvCxnSpPr>
            <a:cxnSpLocks/>
          </p:cNvCxnSpPr>
          <p:nvPr/>
        </p:nvCxnSpPr>
        <p:spPr>
          <a:xfrm>
            <a:off x="4382372" y="4221040"/>
            <a:ext cx="5037" cy="614543"/>
          </a:xfrm>
          <a:prstGeom prst="line">
            <a:avLst/>
          </a:prstGeom>
          <a:ln w="25400">
            <a:solidFill>
              <a:schemeClr val="accent5">
                <a:lumMod val="75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D0EA893A-E63C-44FC-A1C0-CA58E00BB7F5}"/>
              </a:ext>
            </a:extLst>
          </p:cNvPr>
          <p:cNvSpPr/>
          <p:nvPr/>
        </p:nvSpPr>
        <p:spPr>
          <a:xfrm>
            <a:off x="3095213" y="4826950"/>
            <a:ext cx="246784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54617AB3-BDC2-4065-89DB-C16A4043B0BF}"/>
              </a:ext>
            </a:extLst>
          </p:cNvPr>
          <p:cNvSpPr txBox="1"/>
          <p:nvPr/>
        </p:nvSpPr>
        <p:spPr>
          <a:xfrm>
            <a:off x="3153485" y="4848145"/>
            <a:ext cx="246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/>
              <a:t>Sønderborg Varme A/S</a:t>
            </a:r>
            <a:endParaRPr lang="da-DK" sz="1200" dirty="0"/>
          </a:p>
          <a:p>
            <a:pPr algn="ctr"/>
            <a:r>
              <a:rPr lang="da-DK" sz="1200" dirty="0"/>
              <a:t>Datterselskab</a:t>
            </a:r>
          </a:p>
        </p:txBody>
      </p:sp>
    </p:spTree>
    <p:extLst>
      <p:ext uri="{BB962C8B-B14F-4D97-AF65-F5344CB8AC3E}">
        <p14:creationId xmlns:p14="http://schemas.microsoft.com/office/powerpoint/2010/main" val="313156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2000" y="1988841"/>
            <a:ext cx="8352000" cy="468052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da-DK" sz="3200" dirty="0"/>
          </a:p>
          <a:p>
            <a:pPr lvl="1">
              <a:buFont typeface="Arial" pitchFamily="34" charset="0"/>
              <a:buChar char="•"/>
            </a:pPr>
            <a:r>
              <a:rPr lang="da-DK" sz="2800" dirty="0"/>
              <a:t>Ledelsespåtegning</a:t>
            </a:r>
          </a:p>
          <a:p>
            <a:pPr lvl="1">
              <a:buFont typeface="Arial" pitchFamily="34" charset="0"/>
              <a:buChar char="•"/>
            </a:pPr>
            <a:endParaRPr lang="da-DK" sz="2800" dirty="0"/>
          </a:p>
          <a:p>
            <a:pPr lvl="1">
              <a:buFont typeface="Arial" pitchFamily="34" charset="0"/>
              <a:buChar char="•"/>
            </a:pPr>
            <a:r>
              <a:rPr lang="da-DK" sz="2800" dirty="0"/>
              <a:t>Den uafhængige revisors påtegning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9959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Påtegninger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FE4C764-7B4D-4236-A161-11ADDA344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62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9" y="66653"/>
            <a:ext cx="9144001" cy="685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9959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Resultatopgørelse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4112BF9-C311-4433-8C08-1F0890F2E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CE947380-0A7F-4A4B-AF03-3CDC6BD50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16" y="2144182"/>
            <a:ext cx="46291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5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9" y="66653"/>
            <a:ext cx="9144001" cy="685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9959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Resultat 2019 </a:t>
            </a:r>
            <a:r>
              <a:rPr lang="da-DK" b="1" dirty="0" err="1"/>
              <a:t>jvf</a:t>
            </a:r>
            <a:r>
              <a:rPr lang="da-DK" b="1" dirty="0"/>
              <a:t> VFL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4112BF9-C311-4433-8C08-1F0890F2E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CF9ED81-CA00-4AA7-9A5B-F80F6A983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78" y="1844824"/>
            <a:ext cx="48482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0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9959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Væsentligste afvigelser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74FFC9-D02E-4E40-8516-FD6324C26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3763" indent="-350838">
              <a:buFont typeface="Arial" panose="020B0604020202020204" pitchFamily="34" charset="0"/>
              <a:buChar char="•"/>
            </a:pPr>
            <a:endParaRPr lang="da-DK" dirty="0"/>
          </a:p>
          <a:p>
            <a:pPr marL="893763" indent="-350838">
              <a:buFont typeface="Arial" panose="020B0604020202020204" pitchFamily="34" charset="0"/>
              <a:buChar char="•"/>
            </a:pPr>
            <a:endParaRPr lang="da-DK" dirty="0"/>
          </a:p>
          <a:p>
            <a:pPr marL="542925"/>
            <a:r>
              <a:rPr lang="da-DK" sz="2400" b="1" dirty="0"/>
              <a:t>Indtægter:</a:t>
            </a:r>
          </a:p>
          <a:p>
            <a:pPr marL="893763" indent="-350838">
              <a:buFont typeface="Arial" panose="020B0604020202020204" pitchFamily="34" charset="0"/>
              <a:buChar char="•"/>
            </a:pPr>
            <a:r>
              <a:rPr lang="da-DK" sz="2400" dirty="0"/>
              <a:t>Varmesalg m.m. 		-   1,7 mio. kr.</a:t>
            </a:r>
          </a:p>
          <a:p>
            <a:pPr marL="893763" indent="-350838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542925"/>
            <a:r>
              <a:rPr lang="da-DK" sz="2400" b="1" dirty="0"/>
              <a:t>Udgifter:</a:t>
            </a:r>
          </a:p>
          <a:p>
            <a:pPr marL="893763" indent="-350838">
              <a:buFont typeface="Arial" panose="020B0604020202020204" pitchFamily="34" charset="0"/>
              <a:buChar char="•"/>
            </a:pPr>
            <a:r>
              <a:rPr lang="da-DK" sz="2400" dirty="0" err="1"/>
              <a:t>Varmekøb</a:t>
            </a:r>
            <a:r>
              <a:rPr lang="da-DK" sz="2400" dirty="0"/>
              <a:t> 			     6,8 mio. kr.</a:t>
            </a:r>
          </a:p>
          <a:p>
            <a:pPr marL="893763" indent="-350838">
              <a:buFont typeface="Arial" panose="020B0604020202020204" pitchFamily="34" charset="0"/>
              <a:buChar char="•"/>
            </a:pPr>
            <a:r>
              <a:rPr lang="da-DK" sz="2400" dirty="0"/>
              <a:t>Øvrige </a:t>
            </a:r>
            <a:r>
              <a:rPr lang="da-DK" sz="2400" dirty="0" err="1"/>
              <a:t>prod</a:t>
            </a:r>
            <a:r>
              <a:rPr lang="da-DK" sz="2400" dirty="0"/>
              <a:t>. omk.		     3,0 mio. kr.</a:t>
            </a:r>
          </a:p>
          <a:p>
            <a:pPr marL="893763" indent="-350838">
              <a:buFont typeface="Arial" panose="020B0604020202020204" pitchFamily="34" charset="0"/>
              <a:buChar char="•"/>
            </a:pPr>
            <a:r>
              <a:rPr lang="da-DK" sz="2400" dirty="0"/>
              <a:t>Vedligehold 			     2,0 mio. kr. </a:t>
            </a:r>
          </a:p>
          <a:p>
            <a:pPr marL="893763" indent="-350838">
              <a:buFont typeface="Arial" panose="020B0604020202020204" pitchFamily="34" charset="0"/>
              <a:buChar char="•"/>
            </a:pPr>
            <a:r>
              <a:rPr lang="da-DK" sz="2400" dirty="0" err="1"/>
              <a:t>Finansieringsomk</a:t>
            </a:r>
            <a:r>
              <a:rPr lang="da-DK" sz="2400" dirty="0"/>
              <a:t>. 		     2,4 mio. kr.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4112BF9-C311-4433-8C08-1F0890F2E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2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vidbaggr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9959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Balance - aktiver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C561E02-1E90-41E3-AD08-BAD5B7C6D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1231" y="2246622"/>
            <a:ext cx="6461538" cy="387692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511ABB0-D8FD-4C83-88D9-40538BD05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2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vidbaggr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9959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Balance - passiver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2FCE26-7F2F-4C85-B42C-0C8BE571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511ABB0-D8FD-4C83-88D9-40538BD05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6761850A-1DA8-41A3-8D63-C7EF89E88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000" y="2434370"/>
            <a:ext cx="6588000" cy="29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10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06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267" name="Pladsholder til indhold 1"/>
          <p:cNvSpPr>
            <a:spLocks noGrp="1"/>
          </p:cNvSpPr>
          <p:nvPr>
            <p:ph sz="quarter" idx="13"/>
          </p:nvPr>
        </p:nvSpPr>
        <p:spPr>
          <a:xfrm>
            <a:off x="317989" y="2133600"/>
            <a:ext cx="8153400" cy="4368800"/>
          </a:xfrm>
        </p:spPr>
        <p:txBody>
          <a:bodyPr/>
          <a:lstStyle/>
          <a:p>
            <a:endParaRPr altLang="da-DK" dirty="0"/>
          </a:p>
          <a:p>
            <a:endParaRPr altLang="da-DK" dirty="0"/>
          </a:p>
          <a:p>
            <a:endParaRPr alt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9959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Budget 2020</a:t>
            </a:r>
          </a:p>
          <a:p>
            <a:pPr algn="l"/>
            <a:r>
              <a:rPr lang="da-DK" b="1" dirty="0"/>
              <a:t>- udgifter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AC35FD8-8C50-4BE3-AEB3-9882CE329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33AE705-16C7-425B-9041-6A50AB948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16" y="2407302"/>
            <a:ext cx="6366166" cy="38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4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9959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Budget 2020</a:t>
            </a:r>
          </a:p>
          <a:p>
            <a:pPr algn="l"/>
            <a:r>
              <a:rPr lang="da-DK" b="1" dirty="0"/>
              <a:t>- indtægter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F6F4E94-D4B9-4630-A2FC-5C8B48835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93BA1454-32B8-4BB9-BEE3-1CFF54F6A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664" y="2126591"/>
            <a:ext cx="6236669" cy="40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43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219" name="Pladsholder til indhold 2"/>
          <p:cNvSpPr>
            <a:spLocks noGrp="1"/>
          </p:cNvSpPr>
          <p:nvPr>
            <p:ph sz="quarter" idx="13"/>
          </p:nvPr>
        </p:nvSpPr>
        <p:spPr>
          <a:xfrm>
            <a:off x="611560" y="1691680"/>
            <a:ext cx="8153400" cy="468052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altLang="da-DK" sz="8400" b="1" dirty="0"/>
              <a:t>Abonnement</a:t>
            </a:r>
            <a:endParaRPr lang="da-DK" altLang="da-DK" sz="8400" b="1" dirty="0"/>
          </a:p>
          <a:p>
            <a:pPr lvl="1"/>
            <a:r>
              <a:rPr altLang="da-DK" sz="8400" dirty="0"/>
              <a:t> pr. </a:t>
            </a:r>
            <a:r>
              <a:rPr altLang="da-DK" sz="8400" dirty="0" err="1"/>
              <a:t>måler</a:t>
            </a:r>
            <a:r>
              <a:rPr lang="da-DK" altLang="da-DK" sz="8400" dirty="0"/>
              <a:t>:</a:t>
            </a:r>
            <a:r>
              <a:rPr altLang="da-DK" sz="8400" dirty="0"/>
              <a:t> 	</a:t>
            </a:r>
            <a:r>
              <a:rPr lang="da-DK" altLang="da-DK" sz="8400" dirty="0"/>
              <a:t>  </a:t>
            </a:r>
            <a:r>
              <a:rPr altLang="da-DK" sz="8400" dirty="0"/>
              <a:t>688 kr. </a:t>
            </a:r>
            <a:endParaRPr lang="da-DK" altLang="da-DK" sz="8400" dirty="0"/>
          </a:p>
          <a:p>
            <a:pPr lvl="1"/>
            <a:r>
              <a:rPr lang="da-DK" altLang="da-DK" sz="8400" dirty="0"/>
              <a:t> pr. S unit og VB:	  395 kr.</a:t>
            </a:r>
            <a:endParaRPr altLang="da-DK" sz="8400" dirty="0"/>
          </a:p>
          <a:p>
            <a:pPr eaLnBrk="1" hangingPunct="1"/>
            <a:endParaRPr lang="da-DK" altLang="da-DK" sz="2500" dirty="0"/>
          </a:p>
          <a:p>
            <a:pPr eaLnBrk="1" hangingPunct="1"/>
            <a:endParaRPr lang="da-DK" altLang="da-DK" sz="8400" b="1" dirty="0"/>
          </a:p>
          <a:p>
            <a:pPr eaLnBrk="1" hangingPunct="1"/>
            <a:r>
              <a:rPr lang="da-DK" altLang="da-DK" sz="8400" b="1" dirty="0"/>
              <a:t>Afregning erhverv og lavenergi med atypisk forbrug:</a:t>
            </a:r>
          </a:p>
          <a:p>
            <a:pPr lvl="1"/>
            <a:r>
              <a:rPr lang="da-DK" altLang="da-DK" sz="8400" dirty="0"/>
              <a:t>Fast bidrag efter BBR m</a:t>
            </a:r>
            <a:r>
              <a:rPr lang="da-DK" altLang="da-DK" sz="8400" baseline="30000" dirty="0"/>
              <a:t>2</a:t>
            </a:r>
            <a:r>
              <a:rPr lang="da-DK" altLang="da-DK" sz="8400" dirty="0"/>
              <a:t>                       6,25 </a:t>
            </a:r>
            <a:r>
              <a:rPr lang="da-DK" altLang="da-DK" sz="8400" dirty="0" err="1"/>
              <a:t>kr</a:t>
            </a:r>
            <a:r>
              <a:rPr lang="da-DK" altLang="da-DK" sz="8400" dirty="0"/>
              <a:t>/m</a:t>
            </a:r>
            <a:r>
              <a:rPr lang="da-DK" altLang="da-DK" sz="8400" baseline="30000" dirty="0"/>
              <a:t>2</a:t>
            </a:r>
          </a:p>
          <a:p>
            <a:pPr lvl="1"/>
            <a:r>
              <a:rPr lang="da-DK" altLang="da-DK" sz="8400" dirty="0"/>
              <a:t>Variabelt bidrag efter forbrug         162,50 </a:t>
            </a:r>
            <a:r>
              <a:rPr lang="da-DK" altLang="da-DK" sz="8400" dirty="0" err="1"/>
              <a:t>kr</a:t>
            </a:r>
            <a:r>
              <a:rPr lang="da-DK" altLang="da-DK" sz="8400" dirty="0"/>
              <a:t>/GJ = 585 </a:t>
            </a:r>
            <a:r>
              <a:rPr lang="da-DK" altLang="da-DK" sz="8400" dirty="0" err="1"/>
              <a:t>kr</a:t>
            </a:r>
            <a:r>
              <a:rPr lang="da-DK" altLang="da-DK" sz="8400" dirty="0"/>
              <a:t>/MWh</a:t>
            </a:r>
          </a:p>
          <a:p>
            <a:endParaRPr lang="da-DK" altLang="da-DK" sz="2500" dirty="0"/>
          </a:p>
          <a:p>
            <a:endParaRPr lang="da-DK" altLang="da-DK" sz="8400" b="1" dirty="0"/>
          </a:p>
          <a:p>
            <a:r>
              <a:rPr lang="da-DK" altLang="da-DK" sz="8400" b="1" dirty="0"/>
              <a:t>Øvrige ejendomme:</a:t>
            </a:r>
          </a:p>
          <a:p>
            <a:pPr lvl="1"/>
            <a:r>
              <a:rPr lang="da-DK" altLang="da-DK" sz="8400" dirty="0"/>
              <a:t>Fast bidrag efter BBR m</a:t>
            </a:r>
            <a:r>
              <a:rPr lang="da-DK" altLang="da-DK" sz="8400" baseline="30000" dirty="0"/>
              <a:t>2</a:t>
            </a:r>
            <a:r>
              <a:rPr lang="da-DK" altLang="da-DK" sz="8400" dirty="0"/>
              <a:t>                     25,00 </a:t>
            </a:r>
            <a:r>
              <a:rPr lang="da-DK" altLang="da-DK" sz="8400" dirty="0" err="1"/>
              <a:t>kr</a:t>
            </a:r>
            <a:r>
              <a:rPr lang="da-DK" altLang="da-DK" sz="8400" dirty="0"/>
              <a:t>/m</a:t>
            </a:r>
            <a:r>
              <a:rPr lang="da-DK" altLang="da-DK" sz="8400" baseline="30000" dirty="0"/>
              <a:t>2</a:t>
            </a:r>
          </a:p>
          <a:p>
            <a:pPr lvl="1"/>
            <a:r>
              <a:rPr lang="da-DK" altLang="da-DK" sz="8400" dirty="0"/>
              <a:t>Variabelt bidrag efter forbrug          116,25 </a:t>
            </a:r>
            <a:r>
              <a:rPr lang="da-DK" altLang="da-DK" sz="8400" dirty="0" err="1"/>
              <a:t>kr</a:t>
            </a:r>
            <a:r>
              <a:rPr lang="da-DK" altLang="da-DK" sz="8400" dirty="0"/>
              <a:t>/GJ = 418,50 </a:t>
            </a:r>
            <a:r>
              <a:rPr lang="da-DK" altLang="da-DK" sz="8400" dirty="0" err="1"/>
              <a:t>kr</a:t>
            </a:r>
            <a:r>
              <a:rPr lang="da-DK" altLang="da-DK" sz="8400" dirty="0"/>
              <a:t>/MWh</a:t>
            </a:r>
          </a:p>
          <a:p>
            <a:endParaRPr lang="da-DK" altLang="da-DK" sz="6400" dirty="0"/>
          </a:p>
          <a:p>
            <a:pPr marL="0" indent="0">
              <a:buNone/>
            </a:pPr>
            <a:br>
              <a:rPr lang="da-DK" altLang="da-DK" dirty="0"/>
            </a:br>
            <a:r>
              <a:rPr lang="da-DK" altLang="da-DK" sz="9600" dirty="0"/>
              <a:t>Priser uændret i forhold til 2019</a:t>
            </a:r>
          </a:p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altLang="da-DK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9959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Priser 1. januar 2020</a:t>
            </a:r>
          </a:p>
          <a:p>
            <a:pPr algn="l"/>
            <a:r>
              <a:rPr lang="da-DK" b="1" dirty="0"/>
              <a:t>inkl. moms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EC4427D-1787-4146-BDB3-5DCD7A35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30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" y="116632"/>
            <a:ext cx="9144001" cy="6858000"/>
          </a:xfrm>
          <a:prstGeom prst="rect">
            <a:avLst/>
          </a:prstGeom>
        </p:spPr>
      </p:pic>
      <p:sp>
        <p:nvSpPr>
          <p:cNvPr id="14341" name="Tekstboks 5"/>
          <p:cNvSpPr txBox="1">
            <a:spLocks noChangeArrowheads="1"/>
          </p:cNvSpPr>
          <p:nvPr/>
        </p:nvSpPr>
        <p:spPr bwMode="auto">
          <a:xfrm>
            <a:off x="683568" y="6459534"/>
            <a:ext cx="3219543" cy="2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87" tIns="53643" rIns="107287" bIns="53643">
            <a:spAutoFit/>
          </a:bodyPr>
          <a:lstStyle>
            <a:lvl1pPr eaLnBrk="0" hangingPunct="0">
              <a:spcBef>
                <a:spcPts val="82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3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6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31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88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7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rgbClr val="EB641B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rgbClr val="39639D"/>
              </a:buClr>
              <a:buSzPct val="6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defTabSz="442913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200" dirty="0"/>
              <a:t>Kilder:	Forsyningstilsynets prisstatistik, jan. 2020</a:t>
            </a:r>
          </a:p>
        </p:txBody>
      </p:sp>
      <p:pic>
        <p:nvPicPr>
          <p:cNvPr id="9" name="Picture 5" descr="HUSVRKCY.jpg">
            <a:extLst>
              <a:ext uri="{FF2B5EF4-FFF2-40B4-BE49-F238E27FC236}">
                <a16:creationId xmlns:a16="http://schemas.microsoft.com/office/drawing/2014/main" id="{B2106A0E-AC83-4188-8B45-DEFD04F5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30448"/>
            <a:ext cx="3240360" cy="21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9959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Årlig varmeudgift</a:t>
            </a:r>
          </a:p>
          <a:p>
            <a:pPr algn="l"/>
            <a:r>
              <a:rPr lang="en-US" b="1" dirty="0"/>
              <a:t>f</a:t>
            </a:r>
            <a:r>
              <a:rPr lang="da-DK" b="1" dirty="0"/>
              <a:t>or 130 m</a:t>
            </a:r>
            <a:r>
              <a:rPr lang="da-DK" b="1" baseline="30000" dirty="0"/>
              <a:t>2</a:t>
            </a:r>
            <a:r>
              <a:rPr lang="da-DK" b="1" dirty="0"/>
              <a:t> standardbolig</a:t>
            </a:r>
          </a:p>
        </p:txBody>
      </p:sp>
      <p:sp>
        <p:nvSpPr>
          <p:cNvPr id="12" name="Pladsholder til indhold 6">
            <a:extLst>
              <a:ext uri="{FF2B5EF4-FFF2-40B4-BE49-F238E27FC236}">
                <a16:creationId xmlns:a16="http://schemas.microsoft.com/office/drawing/2014/main" id="{0CAE57D5-CD91-48EC-841F-29414C22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42915"/>
            <a:ext cx="8352000" cy="4680520"/>
          </a:xfrm>
        </p:spPr>
        <p:txBody>
          <a:bodyPr>
            <a:normAutofit/>
          </a:bodyPr>
          <a:lstStyle/>
          <a:p>
            <a:pPr marL="319088" lvl="1">
              <a:defRPr/>
            </a:pPr>
            <a:r>
              <a:rPr lang="da-DK" altLang="da-DK" sz="2800" dirty="0"/>
              <a:t>Median hele landet.............   14.068 kr.</a:t>
            </a:r>
          </a:p>
          <a:p>
            <a:pPr marL="319088" lvl="1">
              <a:lnSpc>
                <a:spcPct val="60000"/>
              </a:lnSpc>
              <a:defRPr/>
            </a:pPr>
            <a:r>
              <a:rPr lang="da-DK" altLang="da-DK" sz="2800" dirty="0"/>
              <a:t>Sønderborg Fjernvarme…….   11.512 kr.</a:t>
            </a:r>
            <a:br>
              <a:rPr lang="da-DK" altLang="da-DK" sz="2800" dirty="0"/>
            </a:br>
            <a:endParaRPr lang="da-DK" altLang="da-DK" sz="2800" dirty="0"/>
          </a:p>
          <a:p>
            <a:pPr marL="33338" lvl="1" indent="0">
              <a:lnSpc>
                <a:spcPct val="60000"/>
              </a:lnSpc>
              <a:buNone/>
              <a:defRPr/>
            </a:pPr>
            <a:endParaRPr lang="da-DK" altLang="da-DK" sz="2800" dirty="0"/>
          </a:p>
          <a:p>
            <a:pPr marL="33338" lvl="1" indent="0">
              <a:lnSpc>
                <a:spcPct val="60000"/>
              </a:lnSpc>
              <a:buNone/>
              <a:defRPr/>
            </a:pPr>
            <a:r>
              <a:rPr lang="da-DK" altLang="da-DK" sz="2800" dirty="0"/>
              <a:t> </a:t>
            </a:r>
            <a:endParaRPr lang="da-DK" altLang="da-DK" sz="1000" dirty="0"/>
          </a:p>
          <a:p>
            <a:pPr marL="33338" lvl="1" indent="0">
              <a:buNone/>
              <a:defRPr/>
            </a:pPr>
            <a:r>
              <a:rPr lang="da-DK" altLang="da-DK" sz="2800" dirty="0"/>
              <a:t>Sønderborg Varme er </a:t>
            </a:r>
          </a:p>
          <a:p>
            <a:pPr marL="33338" lvl="1" indent="0">
              <a:buNone/>
              <a:defRPr/>
            </a:pPr>
            <a:r>
              <a:rPr lang="da-DK" altLang="da-DK" sz="2800" dirty="0"/>
              <a:t>blandt de 15 % billigste </a:t>
            </a:r>
            <a:br>
              <a:rPr lang="da-DK" altLang="da-DK" sz="2800" dirty="0"/>
            </a:br>
            <a:r>
              <a:rPr lang="da-DK" altLang="da-DK" sz="2800" dirty="0"/>
              <a:t>fjernvarmeselskaber i landet</a:t>
            </a:r>
          </a:p>
          <a:p>
            <a:pPr marL="0" lvl="1" indent="0">
              <a:buNone/>
              <a:defRPr/>
            </a:pPr>
            <a:endParaRPr lang="da-DK" altLang="da-DK" sz="28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9458CF-7322-49CF-84EA-5D4606030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7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9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9959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Investeringsplan 2020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27870CA-24E3-4E11-857B-E679800C8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60F5583-5EB9-4B95-9C59-1C2CF22D6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286" y="2492896"/>
            <a:ext cx="6401426" cy="35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49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85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Baggrund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3400" dirty="0"/>
              <a:t>Drøftelserne om sammenlægning er genoptaget</a:t>
            </a:r>
          </a:p>
          <a:p>
            <a:endParaRPr lang="da-DK" sz="1600" dirty="0"/>
          </a:p>
          <a:p>
            <a:r>
              <a:rPr lang="da-DK" sz="3400" dirty="0"/>
              <a:t>Siden foråret 2019 har selskaberne arbejdet målrettet med at kortlægge potentialet i en sammenlægning, hvor der samtidig etableres en rørledning mellem de to forsyningsområder</a:t>
            </a:r>
          </a:p>
        </p:txBody>
      </p:sp>
    </p:spTree>
    <p:extLst>
      <p:ext uri="{BB962C8B-B14F-4D97-AF65-F5344CB8AC3E}">
        <p14:creationId xmlns:p14="http://schemas.microsoft.com/office/powerpoint/2010/main" val="2238486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Konklusion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3400" b="1" dirty="0"/>
              <a:t>Interne beregninger viser:</a:t>
            </a:r>
          </a:p>
          <a:p>
            <a:r>
              <a:rPr lang="da-DK" sz="3400" dirty="0"/>
              <a:t>En sammenlægning af de to selskaber samtidig med at der etableres en rørledning mellem de to forsyningsområder vil medføre </a:t>
            </a:r>
            <a:r>
              <a:rPr lang="da-DK" sz="3400" b="1" dirty="0">
                <a:highlight>
                  <a:srgbClr val="FFFF00"/>
                </a:highlight>
              </a:rPr>
              <a:t>en lavere varmepris for alle</a:t>
            </a:r>
          </a:p>
        </p:txBody>
      </p:sp>
    </p:spTree>
    <p:extLst>
      <p:ext uri="{BB962C8B-B14F-4D97-AF65-F5344CB8AC3E}">
        <p14:creationId xmlns:p14="http://schemas.microsoft.com/office/powerpoint/2010/main" val="4104553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b="1" dirty="0"/>
              <a:t>Andre fordele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sz="3600" dirty="0"/>
              <a:t>større </a:t>
            </a:r>
            <a:r>
              <a:rPr lang="da-DK" sz="3600" b="1" dirty="0"/>
              <a:t>forsyningssikkerhed</a:t>
            </a:r>
          </a:p>
          <a:p>
            <a:r>
              <a:rPr lang="da-DK" sz="3600" b="1" dirty="0"/>
              <a:t>mindre følsomhed </a:t>
            </a:r>
            <a:r>
              <a:rPr lang="da-DK" sz="3600" dirty="0"/>
              <a:t>ved ændringer i rammevilkår</a:t>
            </a:r>
          </a:p>
          <a:p>
            <a:r>
              <a:rPr lang="da-DK" sz="3600" dirty="0"/>
              <a:t>større </a:t>
            </a:r>
            <a:r>
              <a:rPr lang="da-DK" sz="3600" b="1" dirty="0"/>
              <a:t>finansiel robusthed</a:t>
            </a:r>
          </a:p>
          <a:p>
            <a:r>
              <a:rPr lang="da-DK" sz="3600" dirty="0"/>
              <a:t>lettere at </a:t>
            </a:r>
            <a:r>
              <a:rPr lang="da-DK" sz="3600" b="1" dirty="0"/>
              <a:t>fastholde og tiltrække de rette medarbejdere</a:t>
            </a:r>
          </a:p>
          <a:p>
            <a:r>
              <a:rPr lang="da-DK" sz="3600" dirty="0"/>
              <a:t>en </a:t>
            </a:r>
            <a:r>
              <a:rPr lang="da-DK" sz="3600" b="1" dirty="0"/>
              <a:t>stærkere stemme </a:t>
            </a:r>
            <a:r>
              <a:rPr lang="da-DK" sz="3600" dirty="0"/>
              <a:t>i lokalområdet</a:t>
            </a:r>
          </a:p>
          <a:p>
            <a:r>
              <a:rPr lang="da-DK" sz="3600" dirty="0"/>
              <a:t>I </a:t>
            </a:r>
            <a:r>
              <a:rPr lang="da-DK" sz="3600" b="1" dirty="0"/>
              <a:t>overensstemmelse med kommunens varmeplan og regeringens klimalov</a:t>
            </a:r>
          </a:p>
          <a:p>
            <a:pPr marL="0" indent="0">
              <a:buNone/>
            </a:pP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3769571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b="1" dirty="0"/>
              <a:t>Videre forløb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876"/>
            <a:ext cx="8229600" cy="4525963"/>
          </a:xfrm>
        </p:spPr>
        <p:txBody>
          <a:bodyPr>
            <a:noAutofit/>
          </a:bodyPr>
          <a:lstStyle/>
          <a:p>
            <a:r>
              <a:rPr lang="da-DK" sz="2800" dirty="0"/>
              <a:t>Afstemning om bestyrelsens forslag</a:t>
            </a:r>
          </a:p>
          <a:p>
            <a:r>
              <a:rPr lang="da-DK" sz="2800" dirty="0"/>
              <a:t>Projektforslag om ledningsforbindelse afleveres til kommunen</a:t>
            </a:r>
          </a:p>
          <a:p>
            <a:r>
              <a:rPr lang="da-DK" sz="2800" dirty="0"/>
              <a:t>Eksterne eksperter involveres i økonomiske og juridisk arbejde omkring sammenlægning</a:t>
            </a:r>
          </a:p>
          <a:p>
            <a:r>
              <a:rPr lang="da-DK" sz="2800" dirty="0"/>
              <a:t>Hvis potentialet bekræftes, udarbejde oplæg til beslutning om sammenlægning</a:t>
            </a:r>
          </a:p>
          <a:p>
            <a:r>
              <a:rPr lang="da-DK" sz="2800" dirty="0"/>
              <a:t>Forslag om sammenlægning vil blive fremlagt på ekstraordinære generalforsamlinger - dette kan blive aktuelt allerede i 2020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920071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b="1" dirty="0"/>
              <a:t>Afstemning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876"/>
            <a:ext cx="8229600" cy="4525963"/>
          </a:xfrm>
        </p:spPr>
        <p:txBody>
          <a:bodyPr>
            <a:noAutofit/>
          </a:bodyPr>
          <a:lstStyle/>
          <a:p>
            <a:r>
              <a:rPr lang="da-DK" sz="3400" b="1" dirty="0"/>
              <a:t>JA</a:t>
            </a:r>
            <a:r>
              <a:rPr lang="da-DK" sz="3400" dirty="0"/>
              <a:t> = Intensivering af det igangværende analysearbejde inkl. forslag om sammenlægning, hvis potentialet bekræftes</a:t>
            </a:r>
          </a:p>
          <a:p>
            <a:endParaRPr lang="da-DK" sz="3400" b="1" dirty="0"/>
          </a:p>
          <a:p>
            <a:r>
              <a:rPr lang="da-DK" sz="3400" b="1" dirty="0"/>
              <a:t>NEJ</a:t>
            </a:r>
            <a:r>
              <a:rPr lang="da-DK" sz="3400" dirty="0"/>
              <a:t> = Der foretages ikke yderligere</a:t>
            </a:r>
          </a:p>
        </p:txBody>
      </p:sp>
    </p:spTree>
    <p:extLst>
      <p:ext uri="{BB962C8B-B14F-4D97-AF65-F5344CB8AC3E}">
        <p14:creationId xmlns:p14="http://schemas.microsoft.com/office/powerpoint/2010/main" val="187117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-29522"/>
            <a:ext cx="9144001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42168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b="1" dirty="0"/>
              <a:t>Sønderborg Fjernvarme A.m.b.a.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6D0269C-DA95-4A15-ABD0-37DB611DE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11" name="Billede 10" descr="Et billede, der indeholder skala, sidder, vand, bord&#10;&#10;Automatisk genereret beskrivelse">
            <a:extLst>
              <a:ext uri="{FF2B5EF4-FFF2-40B4-BE49-F238E27FC236}">
                <a16:creationId xmlns:a16="http://schemas.microsoft.com/office/drawing/2014/main" id="{418B92B2-3FBA-4339-A6A8-6E4CB38D6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835696"/>
            <a:ext cx="4536504" cy="454914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180AA4D-B02B-4B47-9D23-0CC7FD1C48CE}"/>
              </a:ext>
            </a:extLst>
          </p:cNvPr>
          <p:cNvSpPr txBox="1"/>
          <p:nvPr/>
        </p:nvSpPr>
        <p:spPr>
          <a:xfrm>
            <a:off x="2777819" y="5085184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Udgifter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E4A9E50-8229-4A93-8AF8-CEF69082BE61}"/>
              </a:ext>
            </a:extLst>
          </p:cNvPr>
          <p:cNvSpPr txBox="1"/>
          <p:nvPr/>
        </p:nvSpPr>
        <p:spPr>
          <a:xfrm>
            <a:off x="5364088" y="5099604"/>
            <a:ext cx="111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Indtægter</a:t>
            </a:r>
          </a:p>
        </p:txBody>
      </p:sp>
    </p:spTree>
    <p:extLst>
      <p:ext uri="{BB962C8B-B14F-4D97-AF65-F5344CB8AC3E}">
        <p14:creationId xmlns:p14="http://schemas.microsoft.com/office/powerpoint/2010/main" val="2991772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0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07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23348" y="1988840"/>
            <a:ext cx="8229600" cy="4680520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da-DK" sz="3000" dirty="0"/>
              <a:t>Stemmeberettigede udenfor de almene boligorganisationer: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da-DK" sz="3000" dirty="0"/>
              <a:t>På valg:</a:t>
            </a:r>
          </a:p>
          <a:p>
            <a:pPr marL="457200" lvl="1" indent="-457200">
              <a:lnSpc>
                <a:spcPct val="120000"/>
              </a:lnSpc>
            </a:pPr>
            <a:r>
              <a:rPr lang="da-DK" sz="3000" dirty="0"/>
              <a:t>Claus Plum, modtager genvalg</a:t>
            </a:r>
          </a:p>
          <a:p>
            <a:pPr marL="457200" lvl="1" indent="-457200">
              <a:lnSpc>
                <a:spcPct val="120000"/>
              </a:lnSpc>
            </a:pPr>
            <a:r>
              <a:rPr lang="da-DK" sz="3000" dirty="0"/>
              <a:t>Morten Sommer, modtager genvalg</a:t>
            </a:r>
          </a:p>
          <a:p>
            <a:pPr marL="457200" lvl="1" indent="-457200">
              <a:lnSpc>
                <a:spcPct val="120000"/>
              </a:lnSpc>
            </a:pPr>
            <a:r>
              <a:rPr lang="da-DK" sz="3000" dirty="0"/>
              <a:t>Erik P. Andersen, modtager genvalg</a:t>
            </a:r>
            <a:br>
              <a:rPr lang="da-DK" sz="3000" dirty="0"/>
            </a:br>
            <a:endParaRPr lang="da-DK" sz="2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9959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Valg af </a:t>
            </a:r>
          </a:p>
          <a:p>
            <a:pPr algn="l"/>
            <a:r>
              <a:rPr lang="da-DK" b="1" dirty="0"/>
              <a:t>bestyrelsesmedlemmer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C90C70D-CFD0-4C9B-B3E4-56BDCEB8A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56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23348" y="1988840"/>
            <a:ext cx="8229600" cy="4680520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da-DK" sz="3000" dirty="0"/>
              <a:t>Stemmeberettigede i de almene boligorganisationer: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da-DK" sz="3000" dirty="0"/>
              <a:t>På valg:</a:t>
            </a:r>
          </a:p>
          <a:p>
            <a:pPr marL="457200" lvl="1" indent="-457200">
              <a:lnSpc>
                <a:spcPct val="120000"/>
              </a:lnSpc>
            </a:pPr>
            <a:r>
              <a:rPr lang="da-DK" sz="3000" dirty="0"/>
              <a:t>Torben A. Sørensen, modtager genvalg</a:t>
            </a:r>
          </a:p>
          <a:p>
            <a:pPr marL="457200" lvl="1" indent="-457200">
              <a:lnSpc>
                <a:spcPct val="120000"/>
              </a:lnSpc>
            </a:pPr>
            <a:r>
              <a:rPr lang="da-DK" sz="3000" dirty="0"/>
              <a:t>Niels Christiansen, </a:t>
            </a:r>
            <a:r>
              <a:rPr lang="da-DK" sz="3000" dirty="0" err="1"/>
              <a:t>nyopstiller</a:t>
            </a:r>
            <a:endParaRPr lang="da-DK" sz="2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9959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Valg af </a:t>
            </a:r>
          </a:p>
          <a:p>
            <a:pPr algn="l"/>
            <a:r>
              <a:rPr lang="da-DK" b="1" dirty="0"/>
              <a:t>bestyrelsesmedlemmer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C90C70D-CFD0-4C9B-B3E4-56BDCEB8A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60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1589" y="1988840"/>
            <a:ext cx="8229600" cy="4680520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da-DK" sz="3200" dirty="0"/>
              <a:t>Der skal ikke vælges suppleanter i 2020</a:t>
            </a:r>
            <a:endParaRPr lang="da-DK" sz="30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9959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Valg af </a:t>
            </a:r>
          </a:p>
          <a:p>
            <a:pPr algn="l"/>
            <a:r>
              <a:rPr lang="da-DK" b="1" dirty="0"/>
              <a:t>suppleanter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790005D-D68E-4437-83B4-84BBDA2E7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70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3" y="0"/>
            <a:ext cx="9144001" cy="685800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680520"/>
          </a:xfrm>
        </p:spPr>
        <p:txBody>
          <a:bodyPr>
            <a:normAutofit/>
          </a:bodyPr>
          <a:lstStyle/>
          <a:p>
            <a:r>
              <a:rPr lang="da-DK" sz="2800" dirty="0"/>
              <a:t>Revisionsydelsen har været i udbud</a:t>
            </a:r>
          </a:p>
          <a:p>
            <a:r>
              <a:rPr lang="da-DK" sz="2800" dirty="0"/>
              <a:t>Vægtet 50% på pris og 50% på kvalitet</a:t>
            </a:r>
          </a:p>
          <a:p>
            <a:r>
              <a:rPr lang="da-DK" sz="2800" dirty="0"/>
              <a:t>På baggrund heraf indstiller bestyrelsen, at PwC vælges som ny revisor for selskabet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9959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Valg af revisor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0D70104-2810-403F-9D04-538EA8672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0A54F67-0D26-46A3-8365-2FABDCD4E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71" y="4437112"/>
            <a:ext cx="2466231" cy="18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3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Dagsorden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F47898-CBBA-45F6-828D-0FC801BC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49C6CB-2339-4A19-9ABF-4D04A96E3886}"/>
              </a:ext>
            </a:extLst>
          </p:cNvPr>
          <p:cNvSpPr/>
          <p:nvPr/>
        </p:nvSpPr>
        <p:spPr>
          <a:xfrm>
            <a:off x="1223627" y="1770773"/>
            <a:ext cx="6696744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Valg af dirigent 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Beretning for det forløbne regnskabsår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 reviderede årsrapport fremlægges til godkendelse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Budget opgjort efter varmeforsyningslovens prisbestemmelser for indeværende driftsår fremlægges til orientering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Fremlæggelse af investeringsplan for det kommende år til orientering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Forslag fra bestyrelsen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Indkomne forslag fra andelshavere/varmeaftagere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bestyrelsesmedlemmer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suppleanter til bestyrelsen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 af revisor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1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Eventuelt</a:t>
            </a:r>
            <a:endParaRPr lang="da-DK" sz="1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55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Billede 3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2ED27BF-2860-483F-86DE-712AC21E9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2941"/>
            <a:ext cx="5652120" cy="3427605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539552" y="459564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3200" b="1" dirty="0"/>
          </a:p>
          <a:p>
            <a:pPr algn="ctr"/>
            <a:r>
              <a:rPr lang="da-DK" sz="3200" b="1" dirty="0"/>
              <a:t>Tak </a:t>
            </a:r>
            <a:r>
              <a:rPr lang="da-DK" sz="3200" dirty="0">
                <a:latin typeface="Calibri"/>
                <a:cs typeface="Calibri"/>
              </a:rPr>
              <a:t>for fremmødet </a:t>
            </a:r>
          </a:p>
          <a:p>
            <a:pPr algn="ctr"/>
            <a:r>
              <a:rPr lang="da-DK" sz="3200" dirty="0">
                <a:latin typeface="Calibri"/>
                <a:cs typeface="Calibri"/>
              </a:rPr>
              <a:t>og en god generalforsamling</a:t>
            </a:r>
          </a:p>
        </p:txBody>
      </p:sp>
    </p:spTree>
    <p:extLst>
      <p:ext uri="{BB962C8B-B14F-4D97-AF65-F5344CB8AC3E}">
        <p14:creationId xmlns:p14="http://schemas.microsoft.com/office/powerpoint/2010/main" val="277614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-29522"/>
            <a:ext cx="9144001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Tilslutninger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6D0269C-DA95-4A15-ABD0-37DB611DE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A4051C5-A8AB-42E7-97BD-247CB9238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744688"/>
            <a:ext cx="4685548" cy="240684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709AA56-6084-467D-A4A1-AA0B0047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4345359"/>
            <a:ext cx="4685548" cy="24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-29522"/>
            <a:ext cx="9144001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Prisudvikling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6D0269C-DA95-4A15-ABD0-37DB611DE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7DD1C96-BE5C-4D6B-85D1-F0D9713BA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069259"/>
              </p:ext>
            </p:extLst>
          </p:nvPr>
        </p:nvGraphicFramePr>
        <p:xfrm>
          <a:off x="754176" y="2132856"/>
          <a:ext cx="7635648" cy="414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989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vidbaggru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E51465E-9F78-4983-8040-7CA4B8DC0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0EFC94B-6C86-4347-BCFC-EB9AAB1C5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66" y="1988840"/>
            <a:ext cx="7607267" cy="42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8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Motivationstarif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0B2B19B-24B1-47E9-98DA-D9B8FBE3F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5497910B-7C65-4797-BEC2-6F663CB16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CB48CDA9-870F-4291-AFA7-007DA9F67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94" y="2060848"/>
            <a:ext cx="6977211" cy="39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vidbag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9959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Produktion 2019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A828447-BF4A-4E77-A4B0-496D2EC34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737544" cy="107338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A854383-D3B9-4343-A2DE-ECF8657A0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954" y="2135296"/>
            <a:ext cx="6664089" cy="40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7294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1351</Words>
  <Application>Microsoft Office PowerPoint</Application>
  <PresentationFormat>Skærmshow (4:3)</PresentationFormat>
  <Paragraphs>311</Paragraphs>
  <Slides>49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Corbel Light</vt:lpstr>
      <vt:lpstr>Courier New</vt:lpstr>
      <vt:lpstr>Tw Cen MT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Baggrund</vt:lpstr>
      <vt:lpstr>Konklusion</vt:lpstr>
      <vt:lpstr>Andre fordele </vt:lpstr>
      <vt:lpstr>Videre forløb</vt:lpstr>
      <vt:lpstr>Afstemning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Erik Wolff</dc:creator>
  <cp:lastModifiedBy>Erik Wolff</cp:lastModifiedBy>
  <cp:revision>102</cp:revision>
  <dcterms:created xsi:type="dcterms:W3CDTF">2019-04-09T17:50:23Z</dcterms:created>
  <dcterms:modified xsi:type="dcterms:W3CDTF">2020-08-12T09:23:51Z</dcterms:modified>
</cp:coreProperties>
</file>